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9" r:id="rId5"/>
    <p:sldId id="275" r:id="rId6"/>
    <p:sldId id="265" r:id="rId7"/>
    <p:sldId id="272" r:id="rId8"/>
    <p:sldId id="274" r:id="rId9"/>
    <p:sldId id="273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EB3C31"/>
    <a:srgbClr val="003558"/>
    <a:srgbClr val="22A1CA"/>
    <a:srgbClr val="0234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52" autoAdjust="0"/>
  </p:normalViewPr>
  <p:slideViewPr>
    <p:cSldViewPr snapToGrid="0">
      <p:cViewPr varScale="1">
        <p:scale>
          <a:sx n="80" d="100"/>
          <a:sy n="80" d="100"/>
        </p:scale>
        <p:origin x="78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lten,  H." userId="d17381e6-1b55-4d4f-90ea-cd6d98f1a312" providerId="ADAL" clId="{07DE3CA8-8A44-4BD6-8A41-192A4465852F}"/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4CA87-472F-47D7-923F-58D59C7474DE}" type="datetimeFigureOut">
              <a:rPr lang="nl-NL" smtClean="0"/>
              <a:t>18-9-2019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9F628-0487-4E8B-A09E-16D3B941DE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4327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9F628-0487-4E8B-A09E-16D3B941DE80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3803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9F628-0487-4E8B-A09E-16D3B941DE80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216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D466-2554-47DA-B46E-A14B00DEDAC0}" type="datetimeFigureOut">
              <a:rPr lang="nl-NL" smtClean="0"/>
              <a:t>18-9-2019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0163-DAE3-4ABF-8667-2EE12CCC16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210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D466-2554-47DA-B46E-A14B00DEDAC0}" type="datetimeFigureOut">
              <a:rPr lang="nl-NL" smtClean="0"/>
              <a:t>18-9-2019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0163-DAE3-4ABF-8667-2EE12CCC16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107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D466-2554-47DA-B46E-A14B00DEDAC0}" type="datetimeFigureOut">
              <a:rPr lang="nl-NL" smtClean="0"/>
              <a:t>18-9-2019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0163-DAE3-4ABF-8667-2EE12CCC16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973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D466-2554-47DA-B46E-A14B00DEDAC0}" type="datetimeFigureOut">
              <a:rPr lang="nl-NL" smtClean="0"/>
              <a:t>18-9-2019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0163-DAE3-4ABF-8667-2EE12CCC16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902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D466-2554-47DA-B46E-A14B00DEDAC0}" type="datetimeFigureOut">
              <a:rPr lang="nl-NL" smtClean="0"/>
              <a:t>18-9-2019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0163-DAE3-4ABF-8667-2EE12CCC16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652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D466-2554-47DA-B46E-A14B00DEDAC0}" type="datetimeFigureOut">
              <a:rPr lang="nl-NL" smtClean="0"/>
              <a:t>18-9-2019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0163-DAE3-4ABF-8667-2EE12CCC16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97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D466-2554-47DA-B46E-A14B00DEDAC0}" type="datetimeFigureOut">
              <a:rPr lang="nl-NL" smtClean="0"/>
              <a:t>18-9-2019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0163-DAE3-4ABF-8667-2EE12CCC16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374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D466-2554-47DA-B46E-A14B00DEDAC0}" type="datetimeFigureOut">
              <a:rPr lang="nl-NL" smtClean="0"/>
              <a:t>18-9-2019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0163-DAE3-4ABF-8667-2EE12CCC16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31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D466-2554-47DA-B46E-A14B00DEDAC0}" type="datetimeFigureOut">
              <a:rPr lang="nl-NL" smtClean="0"/>
              <a:t>18-9-2019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0163-DAE3-4ABF-8667-2EE12CCC16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706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D466-2554-47DA-B46E-A14B00DEDAC0}" type="datetimeFigureOut">
              <a:rPr lang="nl-NL" smtClean="0"/>
              <a:t>18-9-2019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0163-DAE3-4ABF-8667-2EE12CCC16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004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D466-2554-47DA-B46E-A14B00DEDAC0}" type="datetimeFigureOut">
              <a:rPr lang="nl-NL" smtClean="0"/>
              <a:t>18-9-2019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0163-DAE3-4ABF-8667-2EE12CCC16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631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0D466-2554-47DA-B46E-A14B00DEDAC0}" type="datetimeFigureOut">
              <a:rPr lang="nl-NL" smtClean="0"/>
              <a:t>18-9-2019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C0163-DAE3-4ABF-8667-2EE12CCC16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538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jpg"/><Relationship Id="rId9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jpg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2.jp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fbeelding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12" y="0"/>
            <a:ext cx="12230911" cy="6858000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526" y="-568425"/>
            <a:ext cx="3749369" cy="3749369"/>
          </a:xfrm>
          <a:prstGeom prst="rect">
            <a:avLst/>
          </a:prstGeom>
        </p:spPr>
      </p:pic>
      <p:sp>
        <p:nvSpPr>
          <p:cNvPr id="27" name="Tekstvak 26"/>
          <p:cNvSpPr txBox="1"/>
          <p:nvPr/>
        </p:nvSpPr>
        <p:spPr>
          <a:xfrm>
            <a:off x="6757544" y="245190"/>
            <a:ext cx="37937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spc="300" dirty="0">
                <a:solidFill>
                  <a:schemeClr val="bg1"/>
                </a:solidFill>
              </a:rPr>
              <a:t>MEDIAWIJSHEID EN ICT-VAARDIGHEDEN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864803"/>
              </p:ext>
            </p:extLst>
          </p:nvPr>
        </p:nvGraphicFramePr>
        <p:xfrm>
          <a:off x="10529123" y="263537"/>
          <a:ext cx="1372832" cy="224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orelDRAW" r:id="rId5" imgW="3361755" imgH="550819" progId="CorelDraw.Graphic.16">
                  <p:embed/>
                </p:oleObj>
              </mc:Choice>
              <mc:Fallback>
                <p:oleObj name="CorelDRAW" r:id="rId5" imgW="3361755" imgH="550819" progId="CorelDraw.Graphic.16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529123" y="263537"/>
                        <a:ext cx="1372832" cy="224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Afbeelding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13" y="1455986"/>
            <a:ext cx="10694026" cy="3976989"/>
          </a:xfrm>
          <a:prstGeom prst="rect">
            <a:avLst/>
          </a:prstGeom>
          <a:effectLst>
            <a:outerShdw dist="76200" dir="5400000" algn="ctr" rotWithShape="0">
              <a:srgbClr val="000000">
                <a:alpha val="8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108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fbeelding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11" y="0"/>
            <a:ext cx="12230911" cy="6858000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526" y="-568425"/>
            <a:ext cx="3749369" cy="3749369"/>
          </a:xfrm>
          <a:prstGeom prst="rect">
            <a:avLst/>
          </a:prstGeom>
        </p:spPr>
      </p:pic>
      <p:sp>
        <p:nvSpPr>
          <p:cNvPr id="27" name="Tekstvak 26"/>
          <p:cNvSpPr txBox="1"/>
          <p:nvPr/>
        </p:nvSpPr>
        <p:spPr>
          <a:xfrm>
            <a:off x="6757544" y="245190"/>
            <a:ext cx="37937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spc="300" dirty="0">
                <a:solidFill>
                  <a:schemeClr val="bg1"/>
                </a:solidFill>
              </a:rPr>
              <a:t>MEDIAWIJSHEID EN ICT-VAARDIGHEDEN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/>
          </p:nvPr>
        </p:nvGraphicFramePr>
        <p:xfrm>
          <a:off x="10529123" y="263537"/>
          <a:ext cx="1372832" cy="224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orelDRAW" r:id="rId6" imgW="3361755" imgH="550819" progId="CorelDraw.Graphic.16">
                  <p:embed/>
                </p:oleObj>
              </mc:Choice>
              <mc:Fallback>
                <p:oleObj name="CorelDRAW" r:id="rId6" imgW="3361755" imgH="550819" progId="CorelDraw.Graphic.16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529123" y="263537"/>
                        <a:ext cx="1372832" cy="224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Afbeelding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154" y="488453"/>
            <a:ext cx="3373414" cy="1254535"/>
          </a:xfrm>
          <a:prstGeom prst="rect">
            <a:avLst/>
          </a:prstGeom>
          <a:effectLst>
            <a:outerShdw dist="76200" dir="5400000" algn="ctr" rotWithShape="0">
              <a:srgbClr val="000000">
                <a:alpha val="81000"/>
              </a:srgbClr>
            </a:outerShdw>
          </a:effec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D921DB8-1BF8-420D-B53B-0FC66BCF105D}"/>
              </a:ext>
            </a:extLst>
          </p:cNvPr>
          <p:cNvSpPr txBox="1"/>
          <p:nvPr/>
        </p:nvSpPr>
        <p:spPr>
          <a:xfrm>
            <a:off x="649342" y="1585428"/>
            <a:ext cx="107926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6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cmeFont" pitchFamily="2" charset="0"/>
            </a:endParaRPr>
          </a:p>
          <a:p>
            <a:r>
              <a:rPr lang="nl-NL" sz="3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cmeFont" pitchFamily="2" charset="0"/>
              </a:rPr>
              <a:t>Opdracht 1 - schrijf je naam binair (2 lessen)</a:t>
            </a:r>
          </a:p>
          <a:p>
            <a:endParaRPr lang="nl-NL" sz="36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cmeFont" pitchFamily="2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713A5B5-7803-49AF-A8F4-91DC385E9F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5643" y="3123414"/>
            <a:ext cx="6916335" cy="16089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2CB41BE-FCE5-4175-8C69-29A8A1937B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7942" y="5791868"/>
            <a:ext cx="4133850" cy="6477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1DEB944-60BC-4240-8FEF-9B71E9723A3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17481" y="5791868"/>
            <a:ext cx="4133850" cy="609600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8C9D9AD7-F557-4D58-915E-4CB0683AA296}"/>
              </a:ext>
            </a:extLst>
          </p:cNvPr>
          <p:cNvSpPr txBox="1"/>
          <p:nvPr/>
        </p:nvSpPr>
        <p:spPr>
          <a:xfrm>
            <a:off x="1523865" y="4411442"/>
            <a:ext cx="33491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6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cmeFont" pitchFamily="2" charset="0"/>
            </a:endParaRPr>
          </a:p>
          <a:p>
            <a:r>
              <a:rPr lang="nl-NL" sz="3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cmeFont" pitchFamily="2" charset="0"/>
              </a:rPr>
              <a:t>Het getal 1</a:t>
            </a:r>
          </a:p>
          <a:p>
            <a:endParaRPr lang="nl-NL" sz="36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cmeFont" pitchFamily="2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A2B7A792-6625-42EF-A99D-9CF48FAB5794}"/>
              </a:ext>
            </a:extLst>
          </p:cNvPr>
          <p:cNvSpPr txBox="1"/>
          <p:nvPr/>
        </p:nvSpPr>
        <p:spPr>
          <a:xfrm>
            <a:off x="6979861" y="4361392"/>
            <a:ext cx="33491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6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cmeFont" pitchFamily="2" charset="0"/>
            </a:endParaRPr>
          </a:p>
          <a:p>
            <a:r>
              <a:rPr lang="nl-NL" sz="3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cmeFont" pitchFamily="2" charset="0"/>
              </a:rPr>
              <a:t>Het getal 5</a:t>
            </a:r>
          </a:p>
          <a:p>
            <a:endParaRPr lang="nl-NL" sz="36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cme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30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fbeelding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12" y="0"/>
            <a:ext cx="12230911" cy="6858000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526" y="-568425"/>
            <a:ext cx="3749369" cy="3749369"/>
          </a:xfrm>
          <a:prstGeom prst="rect">
            <a:avLst/>
          </a:prstGeom>
        </p:spPr>
      </p:pic>
      <p:sp>
        <p:nvSpPr>
          <p:cNvPr id="27" name="Tekstvak 26"/>
          <p:cNvSpPr txBox="1"/>
          <p:nvPr/>
        </p:nvSpPr>
        <p:spPr>
          <a:xfrm>
            <a:off x="6757544" y="245190"/>
            <a:ext cx="37937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spc="300" dirty="0">
                <a:solidFill>
                  <a:schemeClr val="bg1"/>
                </a:solidFill>
              </a:rPr>
              <a:t>MEDIAWIJSHEID EN ICT-VAARDIGHEDEN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864803"/>
              </p:ext>
            </p:extLst>
          </p:nvPr>
        </p:nvGraphicFramePr>
        <p:xfrm>
          <a:off x="10529123" y="263537"/>
          <a:ext cx="1372832" cy="224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CorelDRAW" r:id="rId5" imgW="3361755" imgH="550819" progId="CorelDraw.Graphic.16">
                  <p:embed/>
                </p:oleObj>
              </mc:Choice>
              <mc:Fallback>
                <p:oleObj name="CorelDRAW" r:id="rId5" imgW="3361755" imgH="550819" progId="CorelDraw.Graphic.16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529123" y="263537"/>
                        <a:ext cx="1372832" cy="224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Afbeelding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154" y="488453"/>
            <a:ext cx="3373414" cy="1254535"/>
          </a:xfrm>
          <a:prstGeom prst="rect">
            <a:avLst/>
          </a:prstGeom>
          <a:effectLst>
            <a:outerShdw dist="76200" dir="5400000" algn="ctr" rotWithShape="0">
              <a:srgbClr val="000000">
                <a:alpha val="81000"/>
              </a:srgbClr>
            </a:outerShdw>
          </a:effectLst>
        </p:spPr>
      </p:pic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" t="2273"/>
          <a:stretch/>
        </p:blipFill>
        <p:spPr>
          <a:xfrm>
            <a:off x="4341778" y="2511498"/>
            <a:ext cx="7850222" cy="3226952"/>
          </a:xfrm>
          <a:prstGeom prst="rect">
            <a:avLst/>
          </a:prstGeom>
          <a:effectLst>
            <a:outerShdw blurRad="50800" dist="1524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45" y="608808"/>
            <a:ext cx="2855276" cy="5408810"/>
          </a:xfrm>
          <a:prstGeom prst="rect">
            <a:avLst/>
          </a:prstGeom>
          <a:effectLst>
            <a:outerShdw blurRad="50800" dist="38100" dir="5400000" algn="ctr" rotWithShape="0">
              <a:srgbClr val="000000">
                <a:alpha val="58000"/>
              </a:srgbClr>
            </a:outerShdw>
          </a:effectLst>
        </p:spPr>
      </p:pic>
      <p:sp>
        <p:nvSpPr>
          <p:cNvPr id="10" name="Tekstvak 9"/>
          <p:cNvSpPr txBox="1"/>
          <p:nvPr/>
        </p:nvSpPr>
        <p:spPr>
          <a:xfrm>
            <a:off x="5067658" y="3293413"/>
            <a:ext cx="614788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latin typeface="AcmeFont" pitchFamily="2" charset="0"/>
              </a:rPr>
              <a:t>Leren denken als een computer.</a:t>
            </a:r>
          </a:p>
          <a:p>
            <a:endParaRPr lang="nl-NL" dirty="0">
              <a:latin typeface="AcmeFont" pitchFamily="2" charset="0"/>
            </a:endParaRPr>
          </a:p>
          <a:p>
            <a:r>
              <a:rPr lang="nl-NL" sz="2000" dirty="0">
                <a:latin typeface="AcmeFont" pitchFamily="2" charset="0"/>
              </a:rPr>
              <a:t>Zodanig leren denken dat je een probleem kunt oplossen met behulp van ICT.</a:t>
            </a:r>
          </a:p>
          <a:p>
            <a:endParaRPr lang="nl-NL" dirty="0">
              <a:latin typeface="AcmeFont" pitchFamily="2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5199503-A6D5-42FB-B9C2-71CBA8E3BB08}"/>
              </a:ext>
            </a:extLst>
          </p:cNvPr>
          <p:cNvSpPr txBox="1"/>
          <p:nvPr/>
        </p:nvSpPr>
        <p:spPr>
          <a:xfrm>
            <a:off x="4248249" y="1870488"/>
            <a:ext cx="7653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cmeFont" pitchFamily="2" charset="0"/>
              </a:rPr>
              <a:t>Wat is </a:t>
            </a:r>
            <a:r>
              <a:rPr lang="nl-NL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cmeFont" pitchFamily="2" charset="0"/>
              </a:rPr>
              <a:t>computational</a:t>
            </a:r>
            <a:r>
              <a:rPr lang="nl-NL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cmeFont" pitchFamily="2" charset="0"/>
              </a:rPr>
              <a:t> thinking?</a:t>
            </a:r>
          </a:p>
        </p:txBody>
      </p:sp>
    </p:spTree>
    <p:extLst>
      <p:ext uri="{BB962C8B-B14F-4D97-AF65-F5344CB8AC3E}">
        <p14:creationId xmlns:p14="http://schemas.microsoft.com/office/powerpoint/2010/main" val="283151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fbeelding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11" y="0"/>
            <a:ext cx="12230911" cy="6858000"/>
          </a:xfrm>
          <a:prstGeom prst="rect">
            <a:avLst/>
          </a:prstGeom>
        </p:spPr>
      </p:pic>
      <p:pic>
        <p:nvPicPr>
          <p:cNvPr id="3079" name="Picture 7" descr="Image result for robottaal">
            <a:extLst>
              <a:ext uri="{FF2B5EF4-FFF2-40B4-BE49-F238E27FC236}">
                <a16:creationId xmlns:a16="http://schemas.microsoft.com/office/drawing/2014/main" id="{B031CDDE-E402-4CFD-96DC-23EC417E6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645" y="1775103"/>
            <a:ext cx="2426793" cy="342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526" y="-568425"/>
            <a:ext cx="3749369" cy="3749369"/>
          </a:xfrm>
          <a:prstGeom prst="rect">
            <a:avLst/>
          </a:prstGeom>
        </p:spPr>
      </p:pic>
      <p:sp>
        <p:nvSpPr>
          <p:cNvPr id="27" name="Tekstvak 26"/>
          <p:cNvSpPr txBox="1"/>
          <p:nvPr/>
        </p:nvSpPr>
        <p:spPr>
          <a:xfrm>
            <a:off x="6757544" y="245190"/>
            <a:ext cx="37937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spc="300" dirty="0">
                <a:solidFill>
                  <a:schemeClr val="bg1"/>
                </a:solidFill>
              </a:rPr>
              <a:t>MEDIAWIJSHEID EN ICT-VAARDIGHEDEN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864803"/>
              </p:ext>
            </p:extLst>
          </p:nvPr>
        </p:nvGraphicFramePr>
        <p:xfrm>
          <a:off x="10529123" y="263537"/>
          <a:ext cx="1372832" cy="224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CorelDRAW" r:id="rId6" imgW="3361755" imgH="550819" progId="CorelDraw.Graphic.16">
                  <p:embed/>
                </p:oleObj>
              </mc:Choice>
              <mc:Fallback>
                <p:oleObj name="CorelDRAW" r:id="rId6" imgW="3361755" imgH="550819" progId="CorelDraw.Graphic.16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529123" y="263537"/>
                        <a:ext cx="1372832" cy="224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Afbeelding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154" y="488453"/>
            <a:ext cx="3373414" cy="1254535"/>
          </a:xfrm>
          <a:prstGeom prst="rect">
            <a:avLst/>
          </a:prstGeom>
          <a:effectLst>
            <a:outerShdw dist="76200" dir="5400000" algn="ctr" rotWithShape="0">
              <a:srgbClr val="000000">
                <a:alpha val="81000"/>
              </a:srgbClr>
            </a:outerShdw>
          </a:effec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D921DB8-1BF8-420D-B53B-0FC66BCF105D}"/>
              </a:ext>
            </a:extLst>
          </p:cNvPr>
          <p:cNvSpPr txBox="1"/>
          <p:nvPr/>
        </p:nvSpPr>
        <p:spPr>
          <a:xfrm>
            <a:off x="455815" y="950111"/>
            <a:ext cx="936685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Heeft iedereen weleens gehoord van een robot?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Wat is een robot?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Wat kan een robot?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Wat doet een robot?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Heb je er weleens een gezien of aangeraakt?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Kan een robot je echt verstaan?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Of moet hij je woorden vertalen naar een taal die hij begrijpt? </a:t>
            </a:r>
            <a:endParaRPr lang="nl-NL" sz="3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cmeFont" pitchFamily="2" charset="0"/>
            </a:endParaRPr>
          </a:p>
        </p:txBody>
      </p:sp>
      <p:sp>
        <p:nvSpPr>
          <p:cNvPr id="2" name="AutoShape 9" descr="Image result for robottaal">
            <a:extLst>
              <a:ext uri="{FF2B5EF4-FFF2-40B4-BE49-F238E27FC236}">
                <a16:creationId xmlns:a16="http://schemas.microsoft.com/office/drawing/2014/main" id="{B99B7C13-3065-48BC-AA21-F8C6775912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943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fbeelding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11" y="0"/>
            <a:ext cx="12230911" cy="6858000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526" y="-568425"/>
            <a:ext cx="3749369" cy="3749369"/>
          </a:xfrm>
          <a:prstGeom prst="rect">
            <a:avLst/>
          </a:prstGeom>
        </p:spPr>
      </p:pic>
      <p:sp>
        <p:nvSpPr>
          <p:cNvPr id="27" name="Tekstvak 26"/>
          <p:cNvSpPr txBox="1"/>
          <p:nvPr/>
        </p:nvSpPr>
        <p:spPr>
          <a:xfrm>
            <a:off x="6757544" y="245190"/>
            <a:ext cx="37937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spc="300" dirty="0">
                <a:solidFill>
                  <a:schemeClr val="bg1"/>
                </a:solidFill>
              </a:rPr>
              <a:t>MEDIAWIJSHEID EN ICT-VAARDIGHEDEN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/>
          </p:nvPr>
        </p:nvGraphicFramePr>
        <p:xfrm>
          <a:off x="10529123" y="263537"/>
          <a:ext cx="1372832" cy="224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CorelDRAW" r:id="rId6" imgW="3361755" imgH="550819" progId="CorelDraw.Graphic.16">
                  <p:embed/>
                </p:oleObj>
              </mc:Choice>
              <mc:Fallback>
                <p:oleObj name="CorelDRAW" r:id="rId6" imgW="3361755" imgH="550819" progId="CorelDraw.Graphic.16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529123" y="263537"/>
                        <a:ext cx="1372832" cy="224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Afbeelding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154" y="488453"/>
            <a:ext cx="3373414" cy="1254535"/>
          </a:xfrm>
          <a:prstGeom prst="rect">
            <a:avLst/>
          </a:prstGeom>
          <a:effectLst>
            <a:outerShdw dist="76200" dir="5400000" algn="ctr" rotWithShape="0">
              <a:srgbClr val="000000">
                <a:alpha val="81000"/>
              </a:srgbClr>
            </a:outerShdw>
          </a:effectLst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C42422F9-6157-45D3-9423-B5279D3C8F5F}"/>
              </a:ext>
            </a:extLst>
          </p:cNvPr>
          <p:cNvSpPr txBox="1"/>
          <p:nvPr/>
        </p:nvSpPr>
        <p:spPr>
          <a:xfrm>
            <a:off x="1097914" y="757714"/>
            <a:ext cx="4998086" cy="649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cmeFont" pitchFamily="2" charset="0"/>
              </a:rPr>
              <a:t>Commando's; wat is dat?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785FFFEE-0846-4B0B-91DA-746C48393514}"/>
              </a:ext>
            </a:extLst>
          </p:cNvPr>
          <p:cNvSpPr txBox="1"/>
          <p:nvPr/>
        </p:nvSpPr>
        <p:spPr>
          <a:xfrm>
            <a:off x="248465" y="3477491"/>
            <a:ext cx="76997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cmeFont" pitchFamily="2" charset="0"/>
              </a:rPr>
              <a:t>Wat begrijpt een robot wel en niet?</a:t>
            </a:r>
          </a:p>
          <a:p>
            <a:endParaRPr lang="nl-NL" sz="36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cmeFont" pitchFamily="2" charset="0"/>
            </a:endParaRPr>
          </a:p>
          <a:p>
            <a:r>
              <a:rPr lang="nl-NL" sz="3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cmeFont" pitchFamily="2" charset="0"/>
              </a:rPr>
              <a:t>Hoe moet je dus een robot instrueren?</a:t>
            </a:r>
          </a:p>
        </p:txBody>
      </p:sp>
      <p:pic>
        <p:nvPicPr>
          <p:cNvPr id="4103" name="Picture 7" descr="Image result for robottaal">
            <a:extLst>
              <a:ext uri="{FF2B5EF4-FFF2-40B4-BE49-F238E27FC236}">
                <a16:creationId xmlns:a16="http://schemas.microsoft.com/office/drawing/2014/main" id="{F0A32449-6266-4DC7-81C4-87B9A5C78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937" y="4116000"/>
            <a:ext cx="4639782" cy="254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0508479E-3F04-4516-A979-A093909A1C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37623" y="1454456"/>
            <a:ext cx="5310624" cy="207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7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fbeelding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11" y="0"/>
            <a:ext cx="12230911" cy="6858000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526" y="-568425"/>
            <a:ext cx="3749369" cy="3749369"/>
          </a:xfrm>
          <a:prstGeom prst="rect">
            <a:avLst/>
          </a:prstGeom>
        </p:spPr>
      </p:pic>
      <p:sp>
        <p:nvSpPr>
          <p:cNvPr id="27" name="Tekstvak 26"/>
          <p:cNvSpPr txBox="1"/>
          <p:nvPr/>
        </p:nvSpPr>
        <p:spPr>
          <a:xfrm>
            <a:off x="6757544" y="245190"/>
            <a:ext cx="37937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spc="300" dirty="0">
                <a:solidFill>
                  <a:schemeClr val="bg1"/>
                </a:solidFill>
              </a:rPr>
              <a:t>MEDIAWIJSHEID EN ICT-VAARDIGHEDEN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/>
          </p:nvPr>
        </p:nvGraphicFramePr>
        <p:xfrm>
          <a:off x="10529123" y="263537"/>
          <a:ext cx="1372832" cy="224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CorelDRAW" r:id="rId5" imgW="3361755" imgH="550819" progId="CorelDraw.Graphic.16">
                  <p:embed/>
                </p:oleObj>
              </mc:Choice>
              <mc:Fallback>
                <p:oleObj name="CorelDRAW" r:id="rId5" imgW="3361755" imgH="550819" progId="CorelDraw.Graphic.16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529123" y="263537"/>
                        <a:ext cx="1372832" cy="224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Afbeelding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154" y="488453"/>
            <a:ext cx="3373414" cy="1254535"/>
          </a:xfrm>
          <a:prstGeom prst="rect">
            <a:avLst/>
          </a:prstGeom>
          <a:effectLst>
            <a:outerShdw dist="76200" dir="5400000" algn="ctr" rotWithShape="0">
              <a:srgbClr val="000000">
                <a:alpha val="81000"/>
              </a:srgbClr>
            </a:outerShdw>
          </a:effec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115" b="97770" l="7921" r="97525">
                        <a14:foregroundMark x1="41337" y1="40335" x2="41337" y2="40335"/>
                        <a14:foregroundMark x1="35149" y1="28810" x2="22525" y2="2974"/>
                        <a14:foregroundMark x1="45297" y1="91636" x2="47030" y2="97955"/>
                        <a14:backgroundMark x1="29455" y1="23048" x2="29455" y2="23048"/>
                        <a14:backgroundMark x1="30941" y1="21933" x2="30941" y2="21933"/>
                        <a14:backgroundMark x1="29703" y1="16357" x2="29703" y2="16357"/>
                        <a14:backgroundMark x1="28218" y1="13011" x2="28218" y2="130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51" y="2165581"/>
            <a:ext cx="2279122" cy="3035069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327DFBCC-36AD-4C5E-B240-BDB9B48D9425}"/>
              </a:ext>
            </a:extLst>
          </p:cNvPr>
          <p:cNvSpPr txBox="1"/>
          <p:nvPr/>
        </p:nvSpPr>
        <p:spPr>
          <a:xfrm>
            <a:off x="3052784" y="2070148"/>
            <a:ext cx="8849171" cy="4524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200" dirty="0"/>
              <a:t>Wat hebben jullie geleerd?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200" dirty="0"/>
              <a:t>Wat is jullie opgevallen?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200" dirty="0"/>
              <a:t>Wat vonden jullie moeilijk?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200" dirty="0"/>
              <a:t>Wat was makkelijk?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200" dirty="0"/>
              <a:t>Hoe meer bekertjes je hebt/gebruikt hoe langer het programma.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200" dirty="0"/>
              <a:t>De leerlingen kunnen in hun groepjes ook nabespreken en hierna kort klassikaal reflecteren. </a:t>
            </a:r>
            <a:endParaRPr lang="nl-NL" sz="3200" dirty="0">
              <a:ln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cme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42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249E7121BC4E408A13961FB3FDAE4E" ma:contentTypeVersion="16" ma:contentTypeDescription="Een nieuw document maken." ma:contentTypeScope="" ma:versionID="171215b42335442d24eb55a35147f897">
  <xsd:schema xmlns:xsd="http://www.w3.org/2001/XMLSchema" xmlns:xs="http://www.w3.org/2001/XMLSchema" xmlns:p="http://schemas.microsoft.com/office/2006/metadata/properties" xmlns:ns2="1d0f89df-c0f0-4f66-b5bc-fc84e631a80c" targetNamespace="http://schemas.microsoft.com/office/2006/metadata/properties" ma:root="true" ma:fieldsID="33bf0f86d64316cfd0b60ad47ef21723" ns2:_="">
    <xsd:import namespace="1d0f89df-c0f0-4f66-b5bc-fc84e631a8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0f89df-c0f0-4f66-b5bc-fc84e631a8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8AC5638-6F46-4019-8089-594984EBCADF}"/>
</file>

<file path=customXml/itemProps2.xml><?xml version="1.0" encoding="utf-8"?>
<ds:datastoreItem xmlns:ds="http://schemas.openxmlformats.org/officeDocument/2006/customXml" ds:itemID="{C230B5ED-4FB9-49CB-9F24-145B511BA4BF}"/>
</file>

<file path=customXml/itemProps3.xml><?xml version="1.0" encoding="utf-8"?>
<ds:datastoreItem xmlns:ds="http://schemas.openxmlformats.org/officeDocument/2006/customXml" ds:itemID="{BF2866BC-7BA5-4BAA-B597-0A1B10326E54}"/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181</Words>
  <Application>Microsoft Office PowerPoint</Application>
  <PresentationFormat>Breedbeeld</PresentationFormat>
  <Paragraphs>35</Paragraphs>
  <Slides>6</Slides>
  <Notes>2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2" baseType="lpstr">
      <vt:lpstr>AcmeFont</vt:lpstr>
      <vt:lpstr>Arial</vt:lpstr>
      <vt:lpstr>Calibri</vt:lpstr>
      <vt:lpstr>Calibri Light</vt:lpstr>
      <vt:lpstr>Kantoorthema</vt:lpstr>
      <vt:lpstr>CorelDRAW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Mariska</dc:creator>
  <cp:lastModifiedBy>Selten,  H.</cp:lastModifiedBy>
  <cp:revision>34</cp:revision>
  <dcterms:created xsi:type="dcterms:W3CDTF">2018-01-16T09:22:09Z</dcterms:created>
  <dcterms:modified xsi:type="dcterms:W3CDTF">2019-09-18T06:28:43Z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0x01010065249E7121BC4E408A13961FB3FDAE4E</vt:lpwstr>
  </property>
</Properties>
</file>